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0" r:id="rId2"/>
    <p:sldMasterId id="2147483657" r:id="rId3"/>
    <p:sldMasterId id="2147483659" r:id="rId4"/>
    <p:sldMasterId id="2147483662" r:id="rId5"/>
    <p:sldMasterId id="2147483665" r:id="rId6"/>
    <p:sldMasterId id="2147483670" r:id="rId7"/>
  </p:sldMasterIdLst>
  <p:notesMasterIdLst>
    <p:notesMasterId r:id="rId47"/>
  </p:notesMasterIdLst>
  <p:sldIdLst>
    <p:sldId id="256" r:id="rId8"/>
    <p:sldId id="257" r:id="rId9"/>
    <p:sldId id="301" r:id="rId10"/>
    <p:sldId id="303" r:id="rId11"/>
    <p:sldId id="285" r:id="rId12"/>
    <p:sldId id="302" r:id="rId13"/>
    <p:sldId id="258" r:id="rId14"/>
    <p:sldId id="304" r:id="rId15"/>
    <p:sldId id="305" r:id="rId16"/>
    <p:sldId id="306" r:id="rId17"/>
    <p:sldId id="313" r:id="rId18"/>
    <p:sldId id="308" r:id="rId19"/>
    <p:sldId id="307" r:id="rId20"/>
    <p:sldId id="261" r:id="rId21"/>
    <p:sldId id="266" r:id="rId22"/>
    <p:sldId id="293" r:id="rId23"/>
    <p:sldId id="267" r:id="rId24"/>
    <p:sldId id="309" r:id="rId25"/>
    <p:sldId id="270" r:id="rId26"/>
    <p:sldId id="288" r:id="rId27"/>
    <p:sldId id="268" r:id="rId28"/>
    <p:sldId id="273" r:id="rId29"/>
    <p:sldId id="274" r:id="rId30"/>
    <p:sldId id="275" r:id="rId31"/>
    <p:sldId id="310" r:id="rId32"/>
    <p:sldId id="311" r:id="rId33"/>
    <p:sldId id="312" r:id="rId34"/>
    <p:sldId id="276" r:id="rId35"/>
    <p:sldId id="292" r:id="rId36"/>
    <p:sldId id="281" r:id="rId37"/>
    <p:sldId id="290" r:id="rId38"/>
    <p:sldId id="295" r:id="rId39"/>
    <p:sldId id="296" r:id="rId40"/>
    <p:sldId id="297" r:id="rId41"/>
    <p:sldId id="298" r:id="rId42"/>
    <p:sldId id="314" r:id="rId43"/>
    <p:sldId id="315" r:id="rId44"/>
    <p:sldId id="316" r:id="rId45"/>
    <p:sldId id="262" r:id="rId4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9695"/>
    <a:srgbClr val="01608E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6"/>
    <p:restoredTop sz="77143"/>
  </p:normalViewPr>
  <p:slideViewPr>
    <p:cSldViewPr snapToGrid="0" snapToObjects="1">
      <p:cViewPr varScale="1">
        <p:scale>
          <a:sx n="124" d="100"/>
          <a:sy n="124" d="100"/>
        </p:scale>
        <p:origin x="1632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94E62-BC5E-7E49-B5BA-C39460A0B63F}" type="datetimeFigureOut">
              <a:rPr lang="en-US" smtClean="0"/>
              <a:t>7/14/19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C0757-AEBE-944A-BAB5-36FE8F31E1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8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31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“Health Careers Preparation”</a:t>
            </a:r>
          </a:p>
          <a:p>
            <a:pPr lvl="0"/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Leadership event</a:t>
            </a:r>
          </a:p>
          <a:p>
            <a:pPr marL="171450" lvl="0" indent="-171450">
              <a:buFontTx/>
              <a:buChar char="-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wanted to give our middle school students the opportunity to practice and refine their interview skills in a way that was relevant to them and where they are at on their career path.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Statement of Interest = Ask them to write a statement explaining WHY they want to pursue a health care career, what their interests are in the field, how they got intrigued, why HOSA and how HOSA can play a role in that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Interview = Will be with a panel of judges answering questions around these same type of topics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Gives them the speaking practice and body language, how to shake hands appropriately, confidence in speaking with professional adults about why a career in health is the right fit for them.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65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current EHP will move to a middle school only event</a:t>
            </a:r>
          </a:p>
          <a:p>
            <a:pPr marL="171450" lvl="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SS/PSC division will become a Researched Poster Presentation on a given annual topic-research topic</a:t>
            </a:r>
          </a:p>
          <a:p>
            <a:pPr marL="171450" lvl="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the professional poster</a:t>
            </a:r>
          </a:p>
          <a:p>
            <a:pPr marL="171450" lvl="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 findings/research to judges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00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Our current Existing Medical Innovation event  = asks teams to research the innovations that are already existing and present their research.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event will be moved to a MS event only and renamed Exploring Medical Innovation</a:t>
            </a:r>
          </a:p>
          <a:p>
            <a:pPr marL="171450" lvl="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requirement to create a replica will be removed and it will be a research and presentation event</a:t>
            </a:r>
          </a:p>
          <a:p>
            <a:pPr marL="171450" lvl="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then the current Original Medical Innovation event will just be called “Medical Innovation” and will be the event as-is for the SS/PSC level where teams must create an original and unique innovation, create a prototype, and present to judges</a:t>
            </a:r>
          </a:p>
          <a:p>
            <a:pPr marL="171450" lvl="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Gives MS the prep level to start getting them excited about this area of health – and eliminates confusion at the SS/PSC level between the two  “tracks”</a:t>
            </a:r>
          </a:p>
          <a:p>
            <a:pPr marL="628650" lvl="1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61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would be the pathway event for middle school students to then compete in Creative Problem Solving in SS 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12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56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Wanted to keep up with the times – we know you are doing more to market and communicate your chapter information than print newsletters and websties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49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Numbers have been dropping consistently and we don’t have the enrollment to support the event at the national level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5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OHC was originally created to help with marketing for chapters.  We don’t believe chapters are marketing their chapter with the scrapbooks anymore. </a:t>
            </a:r>
          </a:p>
          <a:p>
            <a:endParaRPr lang="en-US" dirty="0"/>
          </a:p>
          <a:p>
            <a:r>
              <a:rPr lang="en-US" dirty="0"/>
              <a:t>In order to provide a fair and equitable judging experience, over the years we’ve had to standardize things more so you could compare apples to apples for judging </a:t>
            </a:r>
          </a:p>
          <a:p>
            <a:endParaRPr lang="en-US" dirty="0"/>
          </a:p>
          <a:p>
            <a:r>
              <a:rPr lang="en-US" dirty="0"/>
              <a:t>Now it has become a yes/no checklist if a chapter has done a program of work</a:t>
            </a:r>
          </a:p>
          <a:p>
            <a:endParaRPr lang="en-US" dirty="0"/>
          </a:p>
          <a:p>
            <a:r>
              <a:rPr lang="en-US" dirty="0"/>
              <a:t>The CE Committee and HOSA Inc Board feels the event has served its time and will be deleted. </a:t>
            </a:r>
          </a:p>
          <a:p>
            <a:endParaRPr lang="en-US" dirty="0"/>
          </a:p>
          <a:p>
            <a:r>
              <a:rPr lang="en-US" dirty="0"/>
              <a:t>States will have the option of continuing this event at the state level or not. Check with your state advisor.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57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will be more details coming in the fall about the logistics of this event.</a:t>
            </a:r>
          </a:p>
          <a:p>
            <a:endParaRPr lang="en-US" dirty="0"/>
          </a:p>
          <a:p>
            <a:r>
              <a:rPr lang="en-US" dirty="0"/>
              <a:t>But the Voting Delegate selection process for each state will be converted into an official Recognition Event – so VD can register for ILC, receive recognition pin and certificate and walk across the stage Friday night at the Recognition session.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80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47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746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2 dental dictionaries and words are in both – </a:t>
            </a:r>
            <a:r>
              <a:rPr lang="en-US" dirty="0" err="1"/>
              <a:t>willnmake</a:t>
            </a:r>
            <a:r>
              <a:rPr lang="en-US" dirty="0"/>
              <a:t> it easier for competitors and advisors with only 1 resource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65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401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the last two years we received numerous comments that this skill did not meet current clinical standards, even though the skill was aligned to the resource.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worked with the American Association of Feline Practitioners (AAFP) to draft the new skill steps using new web resource from AAFP.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Skill was changed from “Restraining a Cat for Jugular Venipuncture” to “Preparing a Feline to Obtain Temperature”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74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worked with the American Physical Therapy Association (APTA) to draft the changes to the skills and resources.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61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Lots of Changes</a:t>
            </a:r>
          </a:p>
          <a:p>
            <a:r>
              <a:rPr lang="en-US" dirty="0"/>
              <a:t>Extensive Partnership with NATA to draft all these changes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Existing Clover &amp; Prentice texts removed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Replaced with these three texts – everything aligned to the new resources</a:t>
            </a:r>
          </a:p>
          <a:p>
            <a:pPr marL="171450" indent="-171450">
              <a:buFontTx/>
              <a:buChar char="-"/>
            </a:pPr>
            <a:r>
              <a:rPr lang="en-US" dirty="0"/>
              <a:t>Note on France Text = think local advisors, ATs will love this book if you don’t already know about it, has a file we will share that outlines how each chapter of the book aligns to the NATA curriculum. </a:t>
            </a:r>
            <a:br>
              <a:rPr lang="en-US" dirty="0"/>
            </a:b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6709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Skill 1 =  From Prentice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/>
              <a:t>This skill enables competitors to demonstrate their knowledge of anatomy.  Competitors will place a sticky dot over the specified anatomical location of a live model. Competitors will have 15 seconds to identify each landmark requested by the judge.  Landmarks may include boney sites, muscles (origin, insertion, belly, tendon), or ligaments.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/>
              <a:t>Skill 2 =from Prentice text :</a:t>
            </a:r>
          </a:p>
          <a:p>
            <a:pPr lvl="1"/>
            <a:r>
              <a:rPr lang="en-US" sz="2400" dirty="0"/>
              <a:t>Competitors will identify joint action potential and normal range of motion from provided photographs. Photos will focus on the following seven (7) common joints:  </a:t>
            </a:r>
            <a:endParaRPr lang="en-US" dirty="0"/>
          </a:p>
          <a:p>
            <a:pPr lvl="2"/>
            <a:r>
              <a:rPr lang="en-US" sz="1400" dirty="0"/>
              <a:t>Ankle </a:t>
            </a:r>
            <a:endParaRPr lang="en-US" dirty="0"/>
          </a:p>
          <a:p>
            <a:pPr lvl="2"/>
            <a:r>
              <a:rPr lang="en-US" sz="1400" dirty="0"/>
              <a:t>Knee </a:t>
            </a:r>
            <a:endParaRPr lang="en-US" dirty="0"/>
          </a:p>
          <a:p>
            <a:pPr lvl="2"/>
            <a:r>
              <a:rPr lang="en-US" sz="1400" dirty="0"/>
              <a:t>Hip </a:t>
            </a:r>
            <a:endParaRPr lang="en-US" dirty="0"/>
          </a:p>
          <a:p>
            <a:pPr lvl="2"/>
            <a:r>
              <a:rPr lang="en-US" sz="1400" dirty="0"/>
              <a:t>Shoulder</a:t>
            </a:r>
            <a:endParaRPr lang="en-US" dirty="0"/>
          </a:p>
          <a:p>
            <a:pPr lvl="2"/>
            <a:r>
              <a:rPr lang="en-US" sz="1400" dirty="0"/>
              <a:t>Elbow/Forearm</a:t>
            </a:r>
            <a:endParaRPr lang="en-US" dirty="0"/>
          </a:p>
          <a:p>
            <a:pPr lvl="2"/>
            <a:r>
              <a:rPr lang="en-US" sz="1400" dirty="0"/>
              <a:t>Wrist/Hand/Thumb</a:t>
            </a:r>
            <a:endParaRPr lang="en-US" dirty="0"/>
          </a:p>
          <a:p>
            <a:pPr lvl="2"/>
            <a:r>
              <a:rPr lang="en-US" sz="1400" dirty="0"/>
              <a:t>Spine</a:t>
            </a:r>
          </a:p>
          <a:p>
            <a:pPr lvl="2"/>
            <a:endParaRPr lang="en-US" sz="1400" dirty="0"/>
          </a:p>
          <a:p>
            <a:pPr lvl="2"/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Skill 3 = from Beam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0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Wanted to increase the rigor and relevance of the event </a:t>
            </a:r>
          </a:p>
          <a:p>
            <a:endParaRPr lang="en-US" dirty="0"/>
          </a:p>
          <a:p>
            <a:r>
              <a:rPr lang="en-US" dirty="0"/>
              <a:t>Resource change – updated test plan to match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293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CN Skills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902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Working with a National partner at FEMA about changes that are coming to the new Basic Training Curriculum, so this change is in alignment to what is coming.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563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Without a strong A&amp;P background as well as Med Term, the case study is difficult. </a:t>
            </a:r>
          </a:p>
          <a:p>
            <a:endParaRPr lang="en-US" dirty="0"/>
          </a:p>
          <a:p>
            <a:r>
              <a:rPr lang="en-US" dirty="0"/>
              <a:t>Optional resources to help competitors prepare to answer case study.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30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Remaining – We use to tell competitors they needed to wear  a watch and be responsible for keeping track of time – Now that we have an electornic device policy they need to turn off watches, we needed to provide them some timing guidance. </a:t>
            </a:r>
          </a:p>
          <a:p>
            <a:endParaRPr lang="en-US" dirty="0"/>
          </a:p>
          <a:p>
            <a:r>
              <a:rPr lang="en-US" dirty="0"/>
              <a:t>- Added calculators and scratch paper so these events were consistent across the board – there are some calculations in the events due to the rigor of the test so we wanted to improve for all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218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Starting 19-20.  we will only have one annual topic in RPS – aligns to all of our other events where we also announce one annual topic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090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455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131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56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Stem to </a:t>
            </a:r>
            <a:r>
              <a:rPr lang="en-US" dirty="0" err="1"/>
              <a:t>Tallo</a:t>
            </a:r>
            <a:r>
              <a:rPr lang="en-US" dirty="0"/>
              <a:t> name change</a:t>
            </a:r>
          </a:p>
          <a:p>
            <a:endParaRPr lang="en-US" dirty="0"/>
          </a:p>
          <a:p>
            <a:r>
              <a:rPr lang="en-US" dirty="0"/>
              <a:t>Reference pages added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37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1608E"/>
                </a:solidFill>
                <a:latin typeface="Arial" charset="0"/>
                <a:ea typeface="Arial" charset="0"/>
                <a:cs typeface="Arial" charset="0"/>
              </a:rPr>
              <a:t>In many of our subjective events next year you will see changes in the rating sheet. </a:t>
            </a:r>
          </a:p>
          <a:p>
            <a:endParaRPr lang="en-US" sz="1200" dirty="0">
              <a:solidFill>
                <a:srgbClr val="01608E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1608E"/>
                </a:solidFill>
                <a:latin typeface="Arial" charset="0"/>
                <a:ea typeface="Arial" charset="0"/>
                <a:cs typeface="Arial" charset="0"/>
              </a:rPr>
              <a:t>We have created specific performance characterisitcs for what “10” means, what “8” means, what “6” means, etc. </a:t>
            </a:r>
          </a:p>
          <a:p>
            <a:endParaRPr lang="en-US" sz="1200" dirty="0">
              <a:solidFill>
                <a:srgbClr val="01608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 dirty="0">
                <a:solidFill>
                  <a:srgbClr val="01608E"/>
                </a:solidFill>
                <a:latin typeface="Arial" charset="0"/>
                <a:ea typeface="Arial" charset="0"/>
                <a:cs typeface="Arial" charset="0"/>
              </a:rPr>
              <a:t>Will help competitors </a:t>
            </a:r>
            <a:r>
              <a:rPr lang="en-US" sz="1200">
                <a:solidFill>
                  <a:srgbClr val="01608E"/>
                </a:solidFill>
                <a:latin typeface="Arial" charset="0"/>
                <a:ea typeface="Arial" charset="0"/>
                <a:cs typeface="Arial" charset="0"/>
              </a:rPr>
              <a:t>better prepare </a:t>
            </a:r>
            <a:r>
              <a:rPr lang="en-US" sz="1200" dirty="0">
                <a:solidFill>
                  <a:srgbClr val="01608E"/>
                </a:solidFill>
                <a:latin typeface="Arial" charset="0"/>
                <a:ea typeface="Arial" charset="0"/>
                <a:cs typeface="Arial" charset="0"/>
              </a:rPr>
              <a:t>so they can more easily see what they need to do to get a “10”. </a:t>
            </a:r>
          </a:p>
          <a:p>
            <a:endParaRPr lang="en-US" sz="1200" dirty="0">
              <a:solidFill>
                <a:srgbClr val="01608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 dirty="0">
                <a:solidFill>
                  <a:srgbClr val="01608E"/>
                </a:solidFill>
                <a:latin typeface="Arial" charset="0"/>
                <a:ea typeface="Arial" charset="0"/>
                <a:cs typeface="Arial" charset="0"/>
              </a:rPr>
              <a:t>Will help judges better rate the competitors – gives them more specific and measurable guidance on items to evaluate</a:t>
            </a:r>
          </a:p>
          <a:p>
            <a:endParaRPr lang="en-US" sz="1200" dirty="0">
              <a:solidFill>
                <a:srgbClr val="01608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 dirty="0">
                <a:solidFill>
                  <a:srgbClr val="01608E"/>
                </a:solidFill>
                <a:latin typeface="Arial" charset="0"/>
                <a:ea typeface="Arial" charset="0"/>
                <a:cs typeface="Arial" charset="0"/>
              </a:rPr>
              <a:t>Will also help local advisors use the rubrics more in the classroom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52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whole - next year you can expect to find a designated area on the website for all guidelines for middle school.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226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47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- Test event – pathway into our Medical Math event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Conversion chart will be made for the this division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Reference: Helms, 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Mathematics for the Health Sciences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(One of the current Medical Math references)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Slight changes made to the conversion chart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Test Plan (35 questions) with 5 tie-breakers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21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New Life Threatening Situation Event – will be the lead-in to our CPR event as a SS student</a:t>
            </a:r>
          </a:p>
          <a:p>
            <a:r>
              <a:rPr lang="en-US" dirty="0"/>
              <a:t>- Will be the first skill event for Middle Schoolers, encourage them to know how to respond in life threatening situations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0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40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290" y="2781014"/>
            <a:ext cx="4113851" cy="552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608E"/>
                </a:solidFill>
                <a:latin typeface="PT Sans"/>
                <a:cs typeface="PT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301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0405" y="246143"/>
            <a:ext cx="5618154" cy="623963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chemeClr val="bg1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403" y="1106401"/>
            <a:ext cx="7645229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rgbClr val="800000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Cybis-HOSA-Rebrand-Logo-On-Red-we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58" y="83497"/>
            <a:ext cx="2438481" cy="93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883" y="158063"/>
            <a:ext cx="7715282" cy="85725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800000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877462" y="48311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974883" y="1096623"/>
            <a:ext cx="7715282" cy="2871861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800">
                <a:solidFill>
                  <a:srgbClr val="01608E"/>
                </a:solidFill>
                <a:latin typeface="PT Sans"/>
                <a:cs typeface="PT Sans"/>
              </a:defRPr>
            </a:lvl1pPr>
            <a:lvl2pPr marL="742950" indent="-285750">
              <a:buSzPct val="55000"/>
              <a:buFont typeface="Lucida Grande"/>
              <a:buChar char="▲"/>
              <a:defRPr sz="1800">
                <a:solidFill>
                  <a:srgbClr val="800000"/>
                </a:solidFill>
                <a:latin typeface="PT Sans"/>
                <a:cs typeface="PT Sans"/>
              </a:defRPr>
            </a:lvl2pPr>
            <a:lvl3pPr marL="1143000" indent="-228600">
              <a:buSzPct val="55000"/>
              <a:buFont typeface="Lucida Grande"/>
              <a:buChar char="▲"/>
              <a:defRPr sz="1600">
                <a:solidFill>
                  <a:srgbClr val="800000"/>
                </a:solidFill>
                <a:latin typeface="PT Sans"/>
                <a:cs typeface="PT San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4799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9393" y="369832"/>
            <a:ext cx="6024186" cy="857250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b="1" cap="all">
                <a:solidFill>
                  <a:srgbClr val="FFFFFF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393" y="1469316"/>
            <a:ext cx="7715282" cy="3394075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800">
                <a:solidFill>
                  <a:srgbClr val="01608E"/>
                </a:solidFill>
                <a:latin typeface="PT Sans"/>
                <a:cs typeface="PT Sans"/>
              </a:defRPr>
            </a:lvl1pPr>
            <a:lvl2pPr marL="742950" indent="-285750">
              <a:buSzPct val="55000"/>
              <a:buFont typeface="Lucida Grande"/>
              <a:buChar char="▲"/>
              <a:defRPr sz="1800">
                <a:solidFill>
                  <a:srgbClr val="800000"/>
                </a:solidFill>
                <a:latin typeface="PT Sans"/>
                <a:cs typeface="PT Sans"/>
              </a:defRPr>
            </a:lvl2pPr>
            <a:lvl3pPr marL="1143000" indent="-228600">
              <a:buSzPct val="55000"/>
              <a:buFont typeface="Lucida Grande"/>
              <a:buChar char="▲"/>
              <a:defRPr sz="1600">
                <a:solidFill>
                  <a:srgbClr val="800000"/>
                </a:solidFill>
                <a:latin typeface="PT Sans"/>
                <a:cs typeface="PT San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9427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588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4500" b="1" cap="all">
                <a:solidFill>
                  <a:schemeClr val="bg1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9594"/>
            <a:ext cx="4038600" cy="3394075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100">
                <a:solidFill>
                  <a:srgbClr val="D99695"/>
                </a:solidFill>
                <a:latin typeface="PT Sans"/>
                <a:cs typeface="PT San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9594"/>
            <a:ext cx="4038600" cy="3394075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100">
                <a:solidFill>
                  <a:srgbClr val="D99695"/>
                </a:solidFill>
                <a:latin typeface="PT Sans"/>
                <a:cs typeface="PT San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70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219" y="469287"/>
            <a:ext cx="2298512" cy="3582023"/>
          </a:xfrm>
          <a:prstGeom prst="rect">
            <a:avLst/>
          </a:prstGeom>
        </p:spPr>
        <p:txBody>
          <a:bodyPr/>
          <a:lstStyle>
            <a:lvl1pPr algn="r">
              <a:lnSpc>
                <a:spcPct val="70000"/>
              </a:lnSpc>
              <a:spcAft>
                <a:spcPts val="1800"/>
              </a:spcAft>
              <a:defRPr b="1" cap="all">
                <a:solidFill>
                  <a:schemeClr val="bg1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</a:t>
            </a:r>
            <a:br>
              <a:rPr lang="en-US" dirty="0"/>
            </a:br>
            <a:r>
              <a:rPr lang="en-US" dirty="0"/>
              <a:t>edit </a:t>
            </a:r>
            <a:br>
              <a:rPr lang="en-US" dirty="0"/>
            </a:br>
            <a:r>
              <a:rPr lang="en-US" dirty="0"/>
              <a:t>Master </a:t>
            </a:r>
            <a:br>
              <a:rPr lang="en-US" dirty="0"/>
            </a:br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8379" y="469287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rgbClr val="01608E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659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bis-HOSA-Rebrand-Logo-On-Blue-we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30" y="1299030"/>
            <a:ext cx="6531426" cy="248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bis-HOSA-Rebrand-Logo-On-Blue-we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18" y="21884"/>
            <a:ext cx="6932184" cy="263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5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1600" kern="1200">
          <a:solidFill>
            <a:schemeClr val="accent5">
              <a:lumMod val="75000"/>
            </a:schemeClr>
          </a:solidFill>
          <a:latin typeface="DIN-Bold"/>
          <a:ea typeface="+mj-ea"/>
          <a:cs typeface="DIN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25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-Alon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62" y="4211195"/>
            <a:ext cx="1542019" cy="8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6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RedLinesTanTraingl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78" y="187872"/>
            <a:ext cx="1501942" cy="8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6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RedLinesTanTraingl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78" y="187872"/>
            <a:ext cx="1501942" cy="8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7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RedLinesTanTraingl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3" y="4075558"/>
            <a:ext cx="1501942" cy="8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1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davis.com/product/transcultural-health-care-competent-purnel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cdc.gov/minorityhealth/chdir/index.html" TargetMode="External"/><Relationship Id="rId4" Type="http://schemas.openxmlformats.org/officeDocument/2006/relationships/hyperlink" Target="https://medlineplus.gov/healthdisparitie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Introductory-Medical-Surgical-Nursing-Barbara-Timby/dp/1496351339/ref=dp_ob_title_bk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amazon.com/Textbook-Nursing-Caroline-Bunker-Rosdahl-ebook/dp/B01LW1OGHW/ref=sr_1_1?keywords=Rosdahl+and+Kowalski+Textbook+of+Basic+Nursing&amp;qid=1558386734&amp;s=gateway&amp;sr=8-1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fema.gov/until-help-arriv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991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Middle School</a:t>
            </a:r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405" y="1253738"/>
            <a:ext cx="7645229" cy="3515027"/>
          </a:xfrm>
        </p:spPr>
        <p:txBody>
          <a:bodyPr>
            <a:normAutofit/>
          </a:bodyPr>
          <a:lstStyle/>
          <a:p>
            <a:pPr marL="342900" indent="-342900" defTabSz="914400">
              <a:spcBef>
                <a:spcPts val="0"/>
              </a:spcBef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Health Careers Preparation</a:t>
            </a:r>
          </a:p>
          <a:p>
            <a:pPr marL="342900" indent="-3429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Event includes:</a:t>
            </a:r>
          </a:p>
          <a:p>
            <a:pPr marL="800100" lvl="1" indent="-342900" algn="l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Statement of Interest</a:t>
            </a:r>
          </a:p>
          <a:p>
            <a:pPr marL="800100" lvl="1" indent="-342900" algn="l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Interview with panel of judges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342900" indent="-342900" defTabSz="914400">
              <a:spcBef>
                <a:spcPts val="0"/>
              </a:spcBef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9507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Middle School</a:t>
            </a:r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405" y="1253738"/>
            <a:ext cx="7645229" cy="3515027"/>
          </a:xfrm>
        </p:spPr>
        <p:txBody>
          <a:bodyPr>
            <a:normAutofit lnSpcReduction="10000"/>
          </a:bodyPr>
          <a:lstStyle/>
          <a:p>
            <a:pPr marL="342900" indent="-342900" defTabSz="914400">
              <a:spcBef>
                <a:spcPts val="0"/>
              </a:spcBef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Extemporaneous Health Poster CHANGES</a:t>
            </a:r>
          </a:p>
          <a:p>
            <a:pPr marL="342900" indent="-342900" defTabSz="914400">
              <a:spcBef>
                <a:spcPts val="0"/>
              </a:spcBef>
            </a:pP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514350" indent="-514350" defTabSz="914400"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Middle School only event =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Extemporaneous Health Poster</a:t>
            </a:r>
          </a:p>
          <a:p>
            <a:pPr marL="514350" indent="-514350" defTabSz="914400">
              <a:spcBef>
                <a:spcPts val="0"/>
              </a:spcBef>
              <a:buAutoNum type="arabicPeriod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514350" indent="-514350" defTabSz="914400"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SS/PSC Event =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Research Poster Presentation</a:t>
            </a:r>
          </a:p>
          <a:p>
            <a:pPr marL="342900" indent="-342900" defTabSz="914400">
              <a:spcBef>
                <a:spcPts val="0"/>
              </a:spcBef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2021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Middle School</a:t>
            </a:r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405" y="1253738"/>
            <a:ext cx="7645229" cy="3515027"/>
          </a:xfrm>
        </p:spPr>
        <p:txBody>
          <a:bodyPr>
            <a:normAutofit/>
          </a:bodyPr>
          <a:lstStyle/>
          <a:p>
            <a:pPr marL="342900" indent="-342900" defTabSz="914400">
              <a:spcBef>
                <a:spcPts val="0"/>
              </a:spcBef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Existing / Original / Medical Innovation CHANGES</a:t>
            </a:r>
          </a:p>
          <a:p>
            <a:pPr marL="342900" indent="-342900" defTabSz="914400">
              <a:spcBef>
                <a:spcPts val="0"/>
              </a:spcBef>
            </a:pP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514350" indent="-514350" defTabSz="914400"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New Middle School only event =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Exploring Medical Innovation</a:t>
            </a:r>
          </a:p>
          <a:p>
            <a:pPr marL="514350" indent="-514350" defTabSz="914400">
              <a:spcBef>
                <a:spcPts val="0"/>
              </a:spcBef>
              <a:buAutoNum type="arabicPeriod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514350" indent="-514350" defTabSz="914400"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SS/PSC Event =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Medical Innovation </a:t>
            </a:r>
          </a:p>
          <a:p>
            <a:pPr marL="342900" indent="-342900" defTabSz="914400">
              <a:spcBef>
                <a:spcPts val="0"/>
              </a:spcBef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3207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Middle School</a:t>
            </a:r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4705" y="1253738"/>
            <a:ext cx="7645229" cy="3515027"/>
          </a:xfrm>
        </p:spPr>
        <p:txBody>
          <a:bodyPr>
            <a:normAutofit fontScale="47500" lnSpcReduction="20000"/>
          </a:bodyPr>
          <a:lstStyle/>
          <a:p>
            <a:pPr marL="342900" indent="-342900" defTabSz="914400">
              <a:spcBef>
                <a:spcPts val="0"/>
              </a:spcBef>
            </a:pPr>
            <a:r>
              <a:rPr lang="en-US" sz="59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Dynamic Decisions</a:t>
            </a:r>
          </a:p>
          <a:p>
            <a:pPr marL="342900" indent="-3429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Resource: </a:t>
            </a: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Adair, John. </a:t>
            </a:r>
            <a:r>
              <a:rPr lang="en-US" sz="4400" i="1" u="sng" dirty="0">
                <a:latin typeface="Arial" panose="020B0604020202020204" pitchFamily="34" charset="0"/>
                <a:cs typeface="Arial" panose="020B0604020202020204" pitchFamily="34" charset="0"/>
              </a:rPr>
              <a:t>Decision Making &amp; Problem Solving (Creating Success). </a:t>
            </a: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Kogan Page. Latest edition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342900" indent="-3429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3-5 team member event</a:t>
            </a:r>
          </a:p>
          <a:p>
            <a:pPr marL="342900" indent="-3429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Round 1 = 35 question test, 20% each on test plan:</a:t>
            </a:r>
          </a:p>
          <a:p>
            <a:pPr marL="800100" lvl="1" indent="-342900" algn="l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Effective decision making</a:t>
            </a:r>
          </a:p>
          <a:p>
            <a:pPr marL="800100" lvl="1" indent="-342900" algn="l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Leader / leadership skills</a:t>
            </a:r>
          </a:p>
          <a:p>
            <a:pPr marL="800100" lvl="1" indent="-342900" algn="l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Problem solving strategies</a:t>
            </a:r>
          </a:p>
          <a:p>
            <a:pPr marL="800100" lvl="1" indent="-342900" algn="l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Thinking skills</a:t>
            </a:r>
          </a:p>
          <a:p>
            <a:pPr marL="800100" lvl="1" indent="-342900" algn="l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Generating ideas</a:t>
            </a:r>
          </a:p>
          <a:p>
            <a:pPr marL="800100" lvl="1" indent="-3429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342900" indent="-3429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Round 2 – Secret Topic</a:t>
            </a:r>
          </a:p>
          <a:p>
            <a:pPr marL="800100" lvl="1" indent="-3429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20 minutes to prepare a 5 minute presentation</a:t>
            </a:r>
          </a:p>
          <a:p>
            <a:pPr lvl="1" defTabSz="914400">
              <a:spcBef>
                <a:spcPts val="0"/>
              </a:spcBef>
            </a:pPr>
            <a:endParaRPr lang="en-US" sz="350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800100" lvl="1" indent="-3429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342900" indent="-342900" defTabSz="914400">
              <a:spcBef>
                <a:spcPts val="0"/>
              </a:spcBef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1730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CE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379594"/>
            <a:ext cx="7557911" cy="339407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HEALTH SCIENCE &amp; RECOGNITION      							 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13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HOSA Happenings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400">
              <a:spcBef>
                <a:spcPts val="0"/>
              </a:spcBef>
              <a:buSzTx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Current = only newsletter &amp; websites </a:t>
            </a:r>
          </a:p>
          <a:p>
            <a:pPr defTabSz="914400">
              <a:spcBef>
                <a:spcPts val="0"/>
              </a:spcBef>
              <a:buSzTx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New = allow other platforms such as social media, blogs, etc</a:t>
            </a:r>
          </a:p>
        </p:txBody>
      </p:sp>
    </p:spTree>
    <p:extLst>
      <p:ext uri="{BB962C8B-B14F-4D97-AF65-F5344CB8AC3E}">
        <p14:creationId xmlns:p14="http://schemas.microsoft.com/office/powerpoint/2010/main" val="309635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MRC Volunteer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event is being retired.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Members may use volunteer hours with MRC toward BJSA when applicable.</a:t>
            </a:r>
          </a:p>
        </p:txBody>
      </p:sp>
    </p:spTree>
    <p:extLst>
      <p:ext uri="{BB962C8B-B14F-4D97-AF65-F5344CB8AC3E}">
        <p14:creationId xmlns:p14="http://schemas.microsoft.com/office/powerpoint/2010/main" val="17031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Outstanding HOSA 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The event is being retired</a:t>
            </a:r>
          </a:p>
        </p:txBody>
      </p:sp>
    </p:spTree>
    <p:extLst>
      <p:ext uri="{BB962C8B-B14F-4D97-AF65-F5344CB8AC3E}">
        <p14:creationId xmlns:p14="http://schemas.microsoft.com/office/powerpoint/2010/main" val="1738092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NEW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NEW Recognition event for Voting Delegates</a:t>
            </a:r>
          </a:p>
        </p:txBody>
      </p:sp>
    </p:spTree>
    <p:extLst>
      <p:ext uri="{BB962C8B-B14F-4D97-AF65-F5344CB8AC3E}">
        <p14:creationId xmlns:p14="http://schemas.microsoft.com/office/powerpoint/2010/main" val="2054061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KT Transcultural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Name change to KT Cultural Diversity &amp; Disparities in Healthcare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Purnell text has been deleted</a:t>
            </a:r>
          </a:p>
          <a:p>
            <a:pPr lvl="1"/>
            <a:r>
              <a:rPr lang="x-none" u="sng">
                <a:hlinkClick r:id="rId3"/>
              </a:rPr>
              <a:t>Purnell, Larry. Transcultural Health Care: A Culturally Competent Approach, FA Davis.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dirty="0">
                <a:latin typeface="Arial" charset="0"/>
                <a:ea typeface="Arial" charset="0"/>
                <a:cs typeface="Arial" charset="0"/>
              </a:rPr>
              <a:t>Websites resources added:  </a:t>
            </a:r>
          </a:p>
          <a:p>
            <a:pPr lvl="0"/>
            <a:r>
              <a:rPr lang="en-US" sz="2400" u="sng" dirty="0">
                <a:latin typeface="Arial" charset="0"/>
                <a:ea typeface="Arial" charset="0"/>
                <a:cs typeface="Arial" charset="0"/>
                <a:hlinkClick r:id="rId4"/>
              </a:rPr>
              <a:t>https://medlineplus.gov/healthdisparities.html</a:t>
            </a:r>
            <a:r>
              <a:rPr lang="en-US" sz="2400" u="sng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lvl="0"/>
            <a:r>
              <a:rPr lang="en-US" sz="2400" u="sng" dirty="0">
                <a:latin typeface="Arial" charset="0"/>
                <a:ea typeface="Arial" charset="0"/>
                <a:cs typeface="Arial" charset="0"/>
                <a:hlinkClick r:id="rId5"/>
              </a:rPr>
              <a:t>https://www.cdc.gov/minorityhealth/chdir/index.html</a:t>
            </a:r>
            <a:r>
              <a:rPr lang="en-US" sz="2400" u="sng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7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936" y="2863076"/>
            <a:ext cx="5636264" cy="1197862"/>
          </a:xfrm>
        </p:spPr>
        <p:txBody>
          <a:bodyPr/>
          <a:lstStyle/>
          <a:p>
            <a:pPr algn="ctr"/>
            <a:r>
              <a:rPr lang="en-US" sz="4000" dirty="0"/>
              <a:t>Competitive Event Preview</a:t>
            </a:r>
            <a:br>
              <a:rPr lang="en-US" sz="4000" dirty="0"/>
            </a:br>
            <a:r>
              <a:rPr lang="en-US" sz="4000" dirty="0"/>
              <a:t>2019-2020</a:t>
            </a:r>
            <a:br>
              <a:rPr lang="en-US" sz="4000" dirty="0"/>
            </a:br>
            <a:br>
              <a:rPr lang="en-US" sz="4000" dirty="0"/>
            </a:b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596044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393" y="284104"/>
            <a:ext cx="6024186" cy="85725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Dental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Mosby Dental Dictionary has been removed as a resource</a:t>
            </a:r>
          </a:p>
        </p:txBody>
      </p:sp>
    </p:spTree>
    <p:extLst>
      <p:ext uri="{BB962C8B-B14F-4D97-AF65-F5344CB8AC3E}">
        <p14:creationId xmlns:p14="http://schemas.microsoft.com/office/powerpoint/2010/main" val="135595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CE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HEALTH       PROFESSIONS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EVENTS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52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Veterinary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Working with the American Association of Feline Practitioners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“Restraining a Cat for Jugular Venipuncture” changed to “Preparing a Feline to Obtain Temperature”</a:t>
            </a:r>
          </a:p>
        </p:txBody>
      </p:sp>
    </p:spTree>
    <p:extLst>
      <p:ext uri="{BB962C8B-B14F-4D97-AF65-F5344CB8AC3E}">
        <p14:creationId xmlns:p14="http://schemas.microsoft.com/office/powerpoint/2010/main" val="88918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Physical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American Physical Therapy Association partnership</a:t>
            </a:r>
          </a:p>
          <a:p>
            <a:r>
              <a:rPr 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New text =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Principles and Techniques of Patient Care” by  Fairchild, O’Shea &amp; Washington</a:t>
            </a:r>
            <a:endParaRPr lang="en-US" sz="20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text “Introduction to Physical Therapy” by Michael Pagliarulo has been removed</a:t>
            </a:r>
          </a:p>
          <a:p>
            <a:r>
              <a:rPr 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New Skills = </a:t>
            </a:r>
          </a:p>
          <a:p>
            <a:pPr lvl="1"/>
            <a:r>
              <a:rPr lang="en-US" sz="2000" dirty="0">
                <a:solidFill>
                  <a:srgbClr val="01608E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Transfer from Supine to Sitting Position</a:t>
            </a:r>
          </a:p>
          <a:p>
            <a:pPr lvl="1"/>
            <a:r>
              <a:rPr lang="en-US" sz="2000" dirty="0">
                <a:solidFill>
                  <a:srgbClr val="01608E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Donning &amp; Removing Transmission-Based Isolation Garments</a:t>
            </a:r>
          </a:p>
        </p:txBody>
      </p:sp>
    </p:spTree>
    <p:extLst>
      <p:ext uri="{BB962C8B-B14F-4D97-AF65-F5344CB8AC3E}">
        <p14:creationId xmlns:p14="http://schemas.microsoft.com/office/powerpoint/2010/main" val="865545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Sports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NATA Partnership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New Resources</a:t>
            </a:r>
          </a:p>
          <a:p>
            <a:pPr lvl="1"/>
            <a:r>
              <a:rPr lang="en-US" dirty="0"/>
              <a:t>1) Prentice, William E. The Role of the Athletic Trainer in Sports Medicine: An Introduction for the Secondary School Student. McGraw Hill, latest edition.</a:t>
            </a:r>
            <a:endParaRPr lang="en-US" sz="2000" dirty="0"/>
          </a:p>
          <a:p>
            <a:pPr lvl="1"/>
            <a:r>
              <a:rPr lang="en-US" dirty="0"/>
              <a:t>2) Beam, Joel. Orthopedic Taping, Wrapping, Bracing and Padding. FA Davis Company, latest edition. </a:t>
            </a:r>
            <a:endParaRPr lang="en-US" sz="2000" dirty="0"/>
          </a:p>
          <a:p>
            <a:pPr lvl="1"/>
            <a:r>
              <a:rPr lang="en-US" dirty="0"/>
              <a:t>3) France, Bob. Introduction to Sports Medicine and Athletic Training. Cengage, latest edition. </a:t>
            </a:r>
            <a:endParaRPr lang="en-US" sz="2000" dirty="0"/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242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Sports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New Skills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Skill 1: Anatomical Landmark Identification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Skill 2: Joint Action Potential and Normal Range of Motion Identification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Skill 3: Taping &amp; Wrapping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Ankle taping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Achilles Tendon taping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Wrist/Hand taping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Shoulder Spica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96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CLINICAL NURSING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Resources:</a:t>
            </a:r>
          </a:p>
          <a:p>
            <a:pPr lvl="1"/>
            <a:r>
              <a:rPr lang="en-US" dirty="0"/>
              <a:t>Delete: </a:t>
            </a:r>
            <a:r>
              <a:rPr lang="en-US" u="sng" dirty="0">
                <a:hlinkClick r:id="rId3"/>
              </a:rPr>
              <a:t>Timby, Barbara, </a:t>
            </a:r>
            <a:r>
              <a:rPr lang="en-US" i="1" u="sng" dirty="0">
                <a:hlinkClick r:id="rId3"/>
              </a:rPr>
              <a:t>Introductory Medical Surgical Nursing, </a:t>
            </a:r>
            <a:r>
              <a:rPr lang="en-US" u="sng" dirty="0">
                <a:hlinkClick r:id="rId3"/>
              </a:rPr>
              <a:t>Lippincott.  Latest edition.</a:t>
            </a:r>
            <a:endParaRPr lang="en-US" dirty="0"/>
          </a:p>
          <a:p>
            <a:pPr lvl="1"/>
            <a:r>
              <a:rPr lang="en-US" dirty="0"/>
              <a:t>Add: </a:t>
            </a:r>
            <a:r>
              <a:rPr lang="en-US" u="sng" dirty="0">
                <a:hlinkClick r:id="rId4"/>
              </a:rPr>
              <a:t>Rosdahl and Kowalski, Textbook of Basic Nursing, Wolters Kluwer, Latest edition.</a:t>
            </a:r>
            <a:endParaRPr lang="en-US" u="sng" dirty="0"/>
          </a:p>
          <a:p>
            <a:pPr lvl="1"/>
            <a:endParaRPr lang="en-US" u="sng" dirty="0"/>
          </a:p>
          <a:p>
            <a:pPr marL="457200" lvl="1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360727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CLINICAL NURSING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NEW Skills: </a:t>
            </a:r>
          </a:p>
          <a:p>
            <a:pPr lvl="1"/>
            <a:r>
              <a:rPr lang="en-US" dirty="0"/>
              <a:t>Administer Medication Intradermal</a:t>
            </a:r>
          </a:p>
          <a:p>
            <a:pPr lvl="1"/>
            <a:r>
              <a:rPr lang="en-US" dirty="0"/>
              <a:t>Inserting a Nasogastric Tube</a:t>
            </a:r>
          </a:p>
          <a:p>
            <a:pPr lvl="1"/>
            <a:r>
              <a:rPr lang="en-US" dirty="0"/>
              <a:t>Performing a Sterile Wound Irrigation</a:t>
            </a:r>
          </a:p>
          <a:p>
            <a:pPr lvl="1"/>
            <a:r>
              <a:rPr lang="en-US" dirty="0"/>
              <a:t>Postmortem Care of the Body</a:t>
            </a:r>
          </a:p>
          <a:p>
            <a:pPr lvl="1"/>
            <a:r>
              <a:rPr lang="en-US" dirty="0"/>
              <a:t>Assisting the Patient with Postoperative Exercises</a:t>
            </a:r>
          </a:p>
          <a:p>
            <a:r>
              <a:rPr lang="en-US" sz="2400" dirty="0"/>
              <a:t>DELETE Skills</a:t>
            </a:r>
          </a:p>
          <a:p>
            <a:pPr lvl="1"/>
            <a:r>
              <a:rPr lang="en-US" dirty="0">
                <a:solidFill>
                  <a:srgbClr val="800000"/>
                </a:solidFill>
              </a:rPr>
              <a:t>Measuring Oxygen Saturation</a:t>
            </a:r>
          </a:p>
          <a:p>
            <a:pPr lvl="1"/>
            <a:r>
              <a:rPr lang="en-US" dirty="0">
                <a:solidFill>
                  <a:srgbClr val="800000"/>
                </a:solidFill>
              </a:rPr>
              <a:t>Discontinuing Peripheral IV Access</a:t>
            </a:r>
          </a:p>
          <a:p>
            <a:pPr lvl="1"/>
            <a:r>
              <a:rPr lang="en-US" dirty="0">
                <a:solidFill>
                  <a:srgbClr val="800000"/>
                </a:solidFill>
              </a:rPr>
              <a:t>Applying a Nasal Cannula or Oxygen Mask</a:t>
            </a:r>
          </a:p>
        </p:txBody>
      </p:sp>
    </p:spTree>
    <p:extLst>
      <p:ext uri="{BB962C8B-B14F-4D97-AF65-F5344CB8AC3E}">
        <p14:creationId xmlns:p14="http://schemas.microsoft.com/office/powerpoint/2010/main" val="1534946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CE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EMERGENCY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PREPAREDNESS</a:t>
            </a:r>
          </a:p>
        </p:txBody>
      </p:sp>
    </p:spTree>
    <p:extLst>
      <p:ext uri="{BB962C8B-B14F-4D97-AF65-F5344CB8AC3E}">
        <p14:creationId xmlns:p14="http://schemas.microsoft.com/office/powerpoint/2010/main" val="233179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Triage skill has been deleted</a:t>
            </a:r>
          </a:p>
        </p:txBody>
      </p:sp>
    </p:spTree>
    <p:extLst>
      <p:ext uri="{BB962C8B-B14F-4D97-AF65-F5344CB8AC3E}">
        <p14:creationId xmlns:p14="http://schemas.microsoft.com/office/powerpoint/2010/main" val="131890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General UPDATES</a:t>
            </a:r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403" y="1106400"/>
            <a:ext cx="7645229" cy="3515027"/>
          </a:xfrm>
        </p:spPr>
        <p:txBody>
          <a:bodyPr>
            <a:normAutofit/>
          </a:bodyPr>
          <a:lstStyle/>
          <a:p>
            <a:pPr marL="342900" indent="-342900" defTabSz="914400">
              <a:spcBef>
                <a:spcPts val="0"/>
              </a:spcBef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General Event Items</a:t>
            </a:r>
          </a:p>
          <a:p>
            <a:pPr marL="342900" indent="-3429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608E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Time remaining announcements have been added to all applicable guidelines (30 minutes, 15 minutes, 5 minutes, 1 minute)</a:t>
            </a:r>
          </a:p>
          <a:p>
            <a:pPr marL="342900" indent="-3429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1608E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342900" indent="-3429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6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Calculators &amp; Scratch Paper have been added to Medical Math, Pharmacy Science, Epidemiology &amp; Pharmacology </a:t>
            </a:r>
          </a:p>
          <a:p>
            <a:pPr marL="342900" indent="-3429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defTabSz="914400">
              <a:spcBef>
                <a:spcPts val="0"/>
              </a:spcBef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0455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CE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TEAMWORK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05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Additional optional resources will be added to assist the competitor in Medical Terminology, Anatomy &amp; Physiology and Pathophysiology</a:t>
            </a:r>
          </a:p>
        </p:txBody>
      </p:sp>
    </p:spTree>
    <p:extLst>
      <p:ext uri="{BB962C8B-B14F-4D97-AF65-F5344CB8AC3E}">
        <p14:creationId xmlns:p14="http://schemas.microsoft.com/office/powerpoint/2010/main" val="1683180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2019-2020 annual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9594"/>
            <a:ext cx="8072438" cy="3394075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Researched Persuasive Writing &amp; Speaking: </a:t>
            </a:r>
          </a:p>
          <a:p>
            <a:pPr marL="0" indent="0" algn="ctr">
              <a:buNone/>
            </a:pP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Big Pharmaceuticals – Creating More Cures or Clients?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249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2019-2020 annual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9594"/>
            <a:ext cx="8072438" cy="3394075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Biomedical Debate: </a:t>
            </a:r>
          </a:p>
          <a:p>
            <a:pPr marL="0" indent="0" algn="ctr">
              <a:buNone/>
            </a:pP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Mandatory Vaccinations Will Eradicate Global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03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2019-2020 annual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9594"/>
            <a:ext cx="8072438" cy="3394075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Public Service Announcement: </a:t>
            </a:r>
          </a:p>
          <a:p>
            <a:pPr marL="0" indent="0" algn="ctr">
              <a:buNone/>
            </a:pP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Stop the Bleed!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998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2019-2020 annual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9594"/>
            <a:ext cx="8072438" cy="3394075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Public Health: </a:t>
            </a:r>
          </a:p>
          <a:p>
            <a:pPr marL="0" indent="0" algn="ctr">
              <a:buNone/>
            </a:pP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Know the Signs: Stop Opioids Before They Stop You!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934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2019-2020 annual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9594"/>
            <a:ext cx="8072438" cy="3394075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Prepared Speaking &amp;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Speaking Skills: </a:t>
            </a:r>
          </a:p>
          <a:p>
            <a:pPr marL="0" indent="0" algn="ctr">
              <a:buNone/>
            </a:pP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Towards Tomorrow!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151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2019-2020 annual 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239" y="1379594"/>
            <a:ext cx="8893277" cy="3394075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1608E"/>
                </a:solidFill>
                <a:latin typeface="Arial" charset="0"/>
                <a:ea typeface="Arial" charset="0"/>
                <a:cs typeface="Arial" charset="0"/>
              </a:rPr>
              <a:t>Middle School Medical Reading: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Josie’s Story: A Mother’s Inspiring Crusade to Make Medical Care Safe 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by Sorrel King </a:t>
            </a:r>
          </a:p>
          <a:p>
            <a:pPr marL="0" indent="0" algn="ctr">
              <a:buNone/>
            </a:pPr>
            <a:r>
              <a:rPr lang="en-US" sz="2800" b="1" i="1" dirty="0">
                <a:latin typeface="Arial" charset="0"/>
                <a:ea typeface="Arial" charset="0"/>
                <a:cs typeface="Arial" charset="0"/>
              </a:rPr>
              <a:t>Don’t Kill the Birthday Girl: Tales from an Allergic Life 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by Sandra </a:t>
            </a:r>
            <a:r>
              <a:rPr lang="en-US" sz="2800" b="1" dirty="0" err="1">
                <a:latin typeface="Arial" charset="0"/>
                <a:ea typeface="Arial" charset="0"/>
                <a:cs typeface="Arial" charset="0"/>
              </a:rPr>
              <a:t>Beasely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Small Steps: The Year I Got Polio 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by Peg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Kehret</a:t>
            </a:r>
            <a:endParaRPr lang="en-U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76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2019-2020 annual 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239" y="1379594"/>
            <a:ext cx="8893277" cy="3394075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1608E"/>
                </a:solidFill>
                <a:latin typeface="Arial" charset="0"/>
                <a:ea typeface="Arial" charset="0"/>
                <a:cs typeface="Arial" charset="0"/>
              </a:rPr>
              <a:t>SS / PSC Medical Reading</a:t>
            </a:r>
          </a:p>
          <a:p>
            <a:pPr marL="0" indent="0" algn="ctr">
              <a:buNone/>
            </a:pPr>
            <a:r>
              <a:rPr lang="en-US" sz="18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Spark: The Revolutionary New Science of Exercise and the Brain 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by John J </a:t>
            </a:r>
            <a:r>
              <a:rPr lang="en-US" sz="1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Ratey</a:t>
            </a:r>
            <a:r>
              <a:rPr lang="en-U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 algn="ctr">
              <a:buNone/>
            </a:pPr>
            <a:r>
              <a:rPr lang="en-US" sz="1800" b="1" i="1" dirty="0">
                <a:latin typeface="Arial" charset="0"/>
                <a:ea typeface="Arial" charset="0"/>
                <a:cs typeface="Arial" charset="0"/>
              </a:rPr>
              <a:t>The Radium Girls: The Dark Story of America’s Shining Women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by Kate Moore</a:t>
            </a:r>
          </a:p>
          <a:p>
            <a:pPr marL="0" indent="0" algn="ctr">
              <a:buNone/>
            </a:pPr>
            <a:r>
              <a:rPr lang="en-US" sz="18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Becoming Dr. Q: My Journey from Migrant Farm Worker to Brain Surgeon 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by Alfredo Quinones-Hinojosa MD</a:t>
            </a:r>
          </a:p>
          <a:p>
            <a:pPr marL="0" indent="0" algn="ctr">
              <a:buNone/>
            </a:pPr>
            <a:r>
              <a:rPr lang="en-US" sz="1800" b="1" i="1" dirty="0">
                <a:latin typeface="Arial" charset="0"/>
                <a:cs typeface="Arial" charset="0"/>
              </a:rPr>
              <a:t>The Poison Squad: One Chemist’s Single-Minded Crusade for Food Safety at the Turn of the Twentieth Century </a:t>
            </a:r>
            <a:r>
              <a:rPr lang="en-US" sz="1800" b="1" dirty="0">
                <a:latin typeface="Arial" charset="0"/>
                <a:cs typeface="Arial" charset="0"/>
              </a:rPr>
              <a:t>by Deborah Blum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Grit: The Power of Passion and Perseverance by Angela Duckworth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46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9804" y="1097937"/>
            <a:ext cx="6400800" cy="1314450"/>
          </a:xfrm>
        </p:spPr>
        <p:txBody>
          <a:bodyPr/>
          <a:lstStyle/>
          <a:p>
            <a:pPr algn="ctr"/>
            <a:r>
              <a:rPr lang="en-US" sz="3600" dirty="0">
                <a:latin typeface="Arial" charset="0"/>
                <a:ea typeface="Arial" charset="0"/>
                <a:cs typeface="Arial" charset="0"/>
              </a:rPr>
              <a:t>Thank you for your support of Competitive Events! </a:t>
            </a:r>
          </a:p>
        </p:txBody>
      </p:sp>
    </p:spTree>
    <p:extLst>
      <p:ext uri="{BB962C8B-B14F-4D97-AF65-F5344CB8AC3E}">
        <p14:creationId xmlns:p14="http://schemas.microsoft.com/office/powerpoint/2010/main" val="175874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General UPDATES</a:t>
            </a:r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403" y="1106400"/>
            <a:ext cx="7645229" cy="3515027"/>
          </a:xfrm>
        </p:spPr>
        <p:txBody>
          <a:bodyPr>
            <a:normAutofit/>
          </a:bodyPr>
          <a:lstStyle/>
          <a:p>
            <a:pPr marL="342900" indent="-342900" defTabSz="914400">
              <a:spcBef>
                <a:spcPts val="0"/>
              </a:spcBef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General Event Items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608E"/>
                </a:solidFill>
                <a:latin typeface="Arial" charset="0"/>
                <a:ea typeface="Arial" charset="0"/>
                <a:cs typeface="Arial" charset="0"/>
              </a:rPr>
              <a:t>STEM Premier is now Tallo – name change</a:t>
            </a:r>
          </a:p>
          <a:p>
            <a:pPr defTabSz="914400">
              <a:spcBef>
                <a:spcPts val="0"/>
              </a:spcBef>
            </a:pPr>
            <a:endParaRPr lang="en-US" sz="1600" dirty="0">
              <a:solidFill>
                <a:srgbClr val="01608E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342900" indent="-3429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608E"/>
                </a:solidFill>
                <a:latin typeface="Arial" charset="0"/>
                <a:ea typeface="Arial" charset="0"/>
                <a:cs typeface="Arial" charset="0"/>
              </a:rPr>
              <a:t>Requirements for reference page upload has been added to Public Service Announcement, Healthy Lifestyle &amp; Public Health </a:t>
            </a:r>
          </a:p>
          <a:p>
            <a:pPr marL="342900" indent="-3429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1608E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608E"/>
                </a:solidFill>
                <a:latin typeface="Arial" charset="0"/>
                <a:ea typeface="Arial" charset="0"/>
                <a:cs typeface="Arial" charset="0"/>
              </a:rPr>
              <a:t>At ILC 2020, guidelines will no longer be required to be shown prior to event orientations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16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defTabSz="914400">
              <a:spcBef>
                <a:spcPts val="0"/>
              </a:spcBef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945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General Updates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4705" y="1323706"/>
            <a:ext cx="1798516" cy="3409155"/>
          </a:xfrm>
        </p:spPr>
        <p:txBody>
          <a:bodyPr>
            <a:normAutofit/>
          </a:bodyPr>
          <a:lstStyle/>
          <a:p>
            <a:pPr algn="ctr"/>
            <a:endParaRPr lang="en-US" sz="2400" dirty="0">
              <a:solidFill>
                <a:srgbClr val="016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16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Rubrics Revised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8836F-24D2-3B4D-8698-68AE90F05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235" y="1102060"/>
            <a:ext cx="5618155" cy="38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6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CE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379594"/>
            <a:ext cx="7557911" cy="3394075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MIDDLE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Middle School</a:t>
            </a:r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405" y="1253738"/>
            <a:ext cx="7645229" cy="3515027"/>
          </a:xfrm>
        </p:spPr>
        <p:txBody>
          <a:bodyPr>
            <a:normAutofit/>
          </a:bodyPr>
          <a:lstStyle/>
          <a:p>
            <a:pPr marL="342900" indent="-342900" defTabSz="914400">
              <a:spcBef>
                <a:spcPts val="0"/>
              </a:spcBef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Foundations of Medical Terminology</a:t>
            </a:r>
          </a:p>
          <a:p>
            <a:pPr marL="342900" indent="-3429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Current Middle School MT guidelines</a:t>
            </a:r>
          </a:p>
          <a:p>
            <a:pPr marL="342900" indent="-3429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Name change</a:t>
            </a:r>
          </a:p>
          <a:p>
            <a:pPr marL="342900" indent="-3429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Same 50 questions test, with 10 tiebreakers as-is currently</a:t>
            </a:r>
          </a:p>
          <a:p>
            <a:pPr marL="342900" indent="-3429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defTabSz="914400">
              <a:spcBef>
                <a:spcPts val="0"/>
              </a:spcBef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8464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Middle School</a:t>
            </a:r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405" y="1253738"/>
            <a:ext cx="8163595" cy="3515027"/>
          </a:xfrm>
        </p:spPr>
        <p:txBody>
          <a:bodyPr>
            <a:normAutofit fontScale="70000" lnSpcReduction="20000"/>
          </a:bodyPr>
          <a:lstStyle/>
          <a:p>
            <a:pPr marL="342900" indent="-342900" defTabSz="914400">
              <a:spcBef>
                <a:spcPts val="0"/>
              </a:spcBef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Math for Health Careers</a:t>
            </a:r>
          </a:p>
          <a:p>
            <a:pPr marL="342900" indent="-3429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Reference: </a:t>
            </a:r>
            <a:r>
              <a:rPr lang="en-US" sz="2300" dirty="0"/>
              <a:t>Helms, </a:t>
            </a:r>
            <a:r>
              <a:rPr lang="en-US" sz="2300" u="sng" dirty="0"/>
              <a:t>Mathematics for the Health Sciences</a:t>
            </a:r>
            <a:r>
              <a:rPr lang="en-US" sz="2300" dirty="0"/>
              <a:t> </a:t>
            </a:r>
          </a:p>
          <a:p>
            <a:pPr marL="342900" indent="-3429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Math essentials (add, subtract, multiply, divide, fractions, decimals) 15%</a:t>
            </a:r>
          </a:p>
          <a:p>
            <a:pPr lvl="0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Measurement Systems &amp; Conversions                                              25% </a:t>
            </a:r>
          </a:p>
          <a:p>
            <a:pPr lvl="0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Calculations                                                                                        30%</a:t>
            </a: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- Formulas &amp; equations</a:t>
            </a: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- Ratios and proportions</a:t>
            </a: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- Percentages</a:t>
            </a: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-    Interpreting Medical Information and Data                                     30%     </a:t>
            </a: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      - Charts, tables, graphs</a:t>
            </a: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                  - Basic statistics (mean, median, mode)</a:t>
            </a: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                   - Percentiles</a:t>
            </a:r>
          </a:p>
          <a:p>
            <a:pPr marL="342900" indent="-3429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defTabSz="914400">
              <a:spcBef>
                <a:spcPts val="0"/>
              </a:spcBef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643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Middle School</a:t>
            </a:r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405" y="1253738"/>
            <a:ext cx="7645229" cy="3515027"/>
          </a:xfrm>
        </p:spPr>
        <p:txBody>
          <a:bodyPr>
            <a:normAutofit/>
          </a:bodyPr>
          <a:lstStyle/>
          <a:p>
            <a:pPr marL="342900" indent="-342900" defTabSz="914400">
              <a:spcBef>
                <a:spcPts val="0"/>
              </a:spcBef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Life Threatening Situations</a:t>
            </a:r>
          </a:p>
          <a:p>
            <a:pPr marL="342900" indent="-3429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Round 1 = 35 question test</a:t>
            </a:r>
          </a:p>
          <a:p>
            <a:pPr marL="342900" indent="-3429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Round 2 = 3 skills</a:t>
            </a:r>
          </a:p>
          <a:p>
            <a:pPr marL="800100" lvl="1" indent="-342900" algn="l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Call 911</a:t>
            </a:r>
          </a:p>
          <a:p>
            <a:pPr marL="800100" lvl="1" indent="-342900" algn="l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Stop the Bleed</a:t>
            </a:r>
          </a:p>
          <a:p>
            <a:pPr marL="800100" lvl="1" indent="-342900" algn="l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Position the Injured</a:t>
            </a:r>
          </a:p>
          <a:p>
            <a:pPr lvl="1" algn="l" defTabSz="914400">
              <a:spcBef>
                <a:spcPts val="0"/>
              </a:spcBef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342900" indent="-3429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Resource: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https://community.fema.gov/until-help-arrives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342900" indent="-342900" defTabSz="914400">
              <a:spcBef>
                <a:spcPts val="0"/>
              </a:spcBef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9507093"/>
      </p:ext>
    </p:extLst>
  </p:cSld>
  <p:clrMapOvr>
    <a:masterClrMapping/>
  </p:clrMapOvr>
</p:sld>
</file>

<file path=ppt/theme/theme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2810</TotalTime>
  <Words>2232</Words>
  <Application>Microsoft Macintosh PowerPoint</Application>
  <PresentationFormat>On-screen Show (16:9)</PresentationFormat>
  <Paragraphs>331</Paragraphs>
  <Slides>39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Aldo SemiBold</vt:lpstr>
      <vt:lpstr>Arial</vt:lpstr>
      <vt:lpstr>Calibri</vt:lpstr>
      <vt:lpstr>DIN-Bold</vt:lpstr>
      <vt:lpstr>Lucida Grande</vt:lpstr>
      <vt:lpstr>PT Sans</vt:lpstr>
      <vt:lpstr>6_Custom Design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PowerPoint Presentation</vt:lpstr>
      <vt:lpstr>Competitive Event Preview 2019-2020  </vt:lpstr>
      <vt:lpstr>General UPDATES </vt:lpstr>
      <vt:lpstr>General UPDATES </vt:lpstr>
      <vt:lpstr>General Updates</vt:lpstr>
      <vt:lpstr>CE Updates</vt:lpstr>
      <vt:lpstr>Middle School </vt:lpstr>
      <vt:lpstr>Middle School </vt:lpstr>
      <vt:lpstr>Middle School </vt:lpstr>
      <vt:lpstr>Middle School </vt:lpstr>
      <vt:lpstr>Middle School </vt:lpstr>
      <vt:lpstr>Middle School </vt:lpstr>
      <vt:lpstr>Middle School </vt:lpstr>
      <vt:lpstr>CE Updates</vt:lpstr>
      <vt:lpstr>HOSA Happenings</vt:lpstr>
      <vt:lpstr>MRC Volunteer Recognition</vt:lpstr>
      <vt:lpstr>Outstanding HOSA Chapter</vt:lpstr>
      <vt:lpstr>NEW Recognition</vt:lpstr>
      <vt:lpstr>KT Transcultural health</vt:lpstr>
      <vt:lpstr>Dental Terminology</vt:lpstr>
      <vt:lpstr>CE Updates</vt:lpstr>
      <vt:lpstr>Veterinary Science</vt:lpstr>
      <vt:lpstr>Physical Therapy</vt:lpstr>
      <vt:lpstr>Sports Medicine</vt:lpstr>
      <vt:lpstr>Sports Medicine</vt:lpstr>
      <vt:lpstr>CLINICAL NURSING</vt:lpstr>
      <vt:lpstr>CLINICAL NURSING</vt:lpstr>
      <vt:lpstr>CE UPdates</vt:lpstr>
      <vt:lpstr>CErT </vt:lpstr>
      <vt:lpstr>CE UPDATES</vt:lpstr>
      <vt:lpstr>FS</vt:lpstr>
      <vt:lpstr>2019-2020 annual Topics</vt:lpstr>
      <vt:lpstr>2019-2020 annual Topics</vt:lpstr>
      <vt:lpstr>2019-2020 annual Topics</vt:lpstr>
      <vt:lpstr>2019-2020 annual Topics</vt:lpstr>
      <vt:lpstr>2019-2020 annual Topics</vt:lpstr>
      <vt:lpstr>2019-2020 annual Books</vt:lpstr>
      <vt:lpstr>2019-2020 annual Books</vt:lpstr>
      <vt:lpstr>PowerPoint Presentation</vt:lpstr>
    </vt:vector>
  </TitlesOfParts>
  <Company>Cybis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Douglass</dc:creator>
  <cp:lastModifiedBy>Katrina Coggins</cp:lastModifiedBy>
  <cp:revision>79</cp:revision>
  <dcterms:created xsi:type="dcterms:W3CDTF">2012-03-07T14:27:10Z</dcterms:created>
  <dcterms:modified xsi:type="dcterms:W3CDTF">2019-07-14T19:34:59Z</dcterms:modified>
</cp:coreProperties>
</file>